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1" r:id="rId2"/>
    <p:sldId id="287" r:id="rId3"/>
    <p:sldId id="340" r:id="rId4"/>
    <p:sldId id="324" r:id="rId5"/>
    <p:sldId id="322" r:id="rId6"/>
    <p:sldId id="323" r:id="rId7"/>
    <p:sldId id="327" r:id="rId8"/>
    <p:sldId id="309" r:id="rId9"/>
    <p:sldId id="286" r:id="rId10"/>
    <p:sldId id="293" r:id="rId11"/>
    <p:sldId id="264" r:id="rId12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1pPr>
    <a:lvl2pPr marL="457200" indent="-228600" algn="l" defTabSz="825500" rtl="0" fontAlgn="base">
      <a:spcBef>
        <a:spcPct val="0"/>
      </a:spcBef>
      <a:spcAft>
        <a:spcPct val="0"/>
      </a:spcAft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2pPr>
    <a:lvl3pPr marL="914400" indent="-457200" algn="l" defTabSz="825500" rtl="0" fontAlgn="base">
      <a:spcBef>
        <a:spcPct val="0"/>
      </a:spcBef>
      <a:spcAft>
        <a:spcPct val="0"/>
      </a:spcAft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3pPr>
    <a:lvl4pPr marL="1371600" indent="-685800" algn="l" defTabSz="825500" rtl="0" fontAlgn="base">
      <a:spcBef>
        <a:spcPct val="0"/>
      </a:spcBef>
      <a:spcAft>
        <a:spcPct val="0"/>
      </a:spcAft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4pPr>
    <a:lvl5pPr marL="1828800" indent="-914400" algn="l" defTabSz="825500" rtl="0" fontAlgn="base">
      <a:spcBef>
        <a:spcPct val="0"/>
      </a:spcBef>
      <a:spcAft>
        <a:spcPct val="0"/>
      </a:spcAft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5pPr>
    <a:lvl6pPr marL="2286000" algn="l" defTabSz="914400" rtl="0" eaLnBrk="1" latinLnBrk="0" hangingPunct="1"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6pPr>
    <a:lvl7pPr marL="2743200" algn="l" defTabSz="914400" rtl="0" eaLnBrk="1" latinLnBrk="0" hangingPunct="1"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7pPr>
    <a:lvl8pPr marL="3200400" algn="l" defTabSz="914400" rtl="0" eaLnBrk="1" latinLnBrk="0" hangingPunct="1"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8pPr>
    <a:lvl9pPr marL="3657600" algn="l" defTabSz="914400" rtl="0" eaLnBrk="1" latinLnBrk="0" hangingPunct="1">
      <a:defRPr sz="4000" kern="1200">
        <a:solidFill>
          <a:srgbClr val="5C5C5C"/>
        </a:solidFill>
        <a:latin typeface="Iowan Old Style Italic" pitchFamily="1" charset="0"/>
        <a:ea typeface="Iowan Old Style Italic" pitchFamily="1" charset="0"/>
        <a:cs typeface="Iowan Old Style Italic" pitchFamily="1" charset="0"/>
        <a:sym typeface="Iowan Old Style Italic" pitchFamily="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3">
          <p15:clr>
            <a:srgbClr val="A4A3A4"/>
          </p15:clr>
        </p15:guide>
        <p15:guide id="2" pos="77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BFD"/>
    <a:srgbClr val="76B7FE"/>
    <a:srgbClr val="000000"/>
    <a:srgbClr val="479AFF"/>
    <a:srgbClr val="AFD3FF"/>
    <a:srgbClr val="89BEFF"/>
    <a:srgbClr val="81DE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95" autoAdjust="0"/>
  </p:normalViewPr>
  <p:slideViewPr>
    <p:cSldViewPr snapToGrid="0" snapToObjects="1">
      <p:cViewPr varScale="1">
        <p:scale>
          <a:sx n="34" d="100"/>
          <a:sy n="34" d="100"/>
        </p:scale>
        <p:origin x="834" y="54"/>
      </p:cViewPr>
      <p:guideLst>
        <p:guide orient="horz" pos="4323"/>
        <p:guide pos="77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24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19459" name="Shape 125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>
              <a:sym typeface="Helvetica Neue" pitchFamily="1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kumimoji="1" sz="2200">
        <a:solidFill>
          <a:schemeClr val="tx1"/>
        </a:solidFill>
        <a:latin typeface="Helvetica Neue"/>
        <a:ea typeface="宋体" charset="0"/>
        <a:cs typeface="Helvetica Neue"/>
        <a:sym typeface="Helvetica Neue" pitchFamily="1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kumimoji="1" sz="2200">
        <a:solidFill>
          <a:schemeClr val="tx1"/>
        </a:solidFill>
        <a:latin typeface="Helvetica Neue"/>
        <a:ea typeface="Helvetica Neue"/>
        <a:cs typeface="Helvetica Neue"/>
        <a:sym typeface="Helvetica Neue" pitchFamily="1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kumimoji="1" sz="2200">
        <a:solidFill>
          <a:schemeClr val="tx1"/>
        </a:solidFill>
        <a:latin typeface="Helvetica Neue"/>
        <a:ea typeface="Helvetica Neue"/>
        <a:cs typeface="Helvetica Neue"/>
        <a:sym typeface="Helvetica Neue" pitchFamily="1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kumimoji="1" sz="2200">
        <a:solidFill>
          <a:schemeClr val="tx1"/>
        </a:solidFill>
        <a:latin typeface="Helvetica Neue"/>
        <a:ea typeface="Helvetica Neue"/>
        <a:cs typeface="Helvetica Neue"/>
        <a:sym typeface="Helvetica Neue" pitchFamily="1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kumimoji="1" sz="2200">
        <a:solidFill>
          <a:schemeClr val="tx1"/>
        </a:solidFill>
        <a:latin typeface="Helvetica Neue"/>
        <a:ea typeface="Helvetica Neue"/>
        <a:cs typeface="Helvetica Neue"/>
        <a:sym typeface="Helvetica Neue" pitchFamily="1" charset="0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Helvetica Neue" pitchFamily="1" charset="0"/>
              <a:ea typeface="宋体" pitchFamily="2" charset="-122"/>
              <a:cs typeface="Helvetica Neue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Helvetica Neue" pitchFamily="1" charset="0"/>
              <a:ea typeface="宋体" pitchFamily="2" charset="-122"/>
              <a:cs typeface="Helvetica Neue" pitchFamily="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" name="Shape 34"/>
          <p:cNvSpPr>
            <a:spLocks noGrp="1"/>
          </p:cNvSpPr>
          <p:nvPr>
            <p:ph type="sldNum" sz="quarter" idx="10"/>
          </p:nvPr>
        </p:nvSpPr>
        <p:spPr>
          <a:xfrm>
            <a:off x="22936200" y="12922250"/>
            <a:ext cx="431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F71C5-BAEB-4387-A83C-EAB068E6282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402D2-D0DE-47EC-8CBF-5F8A1EBEEF0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 hasCustomPrompt="1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 hasCustomPrompt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Shape 2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>
              <a:defRPr/>
            </a:pPr>
            <a:fld id="{3AFA84E7-C830-4F2C-A026-D00BF5D398E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body" sz="quarter" idx="13"/>
          </p:nvPr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14"/>
          </p:nvPr>
        </p:nvSpPr>
        <p:spPr>
          <a:xfrm>
            <a:off x="14122400" y="0"/>
            <a:ext cx="102616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43" name="Shape 43"/>
          <p:cNvSpPr>
            <a:spLocks noGrp="1"/>
          </p:cNvSpPr>
          <p:nvPr>
            <p:ph type="title" hasCustomPrompt="1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 hasCustomPrompt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4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>
              <a:defRPr/>
            </a:pPr>
            <a:fld id="{EF11AA7F-CB65-461A-A906-922A45C277F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6B69-5654-499B-8E0A-6905FDA0FFA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16EB8-F2DD-46C3-AFB4-199FF73E414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14"/>
          </p:nvPr>
        </p:nvSpPr>
        <p:spPr>
          <a:xfrm>
            <a:off x="0" y="0"/>
            <a:ext cx="12065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 hasCustomPrompt="1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 hasCustomPrompt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8822E-C4C0-44B1-8FC3-002A67567DC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Shap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7FFA7-3C2F-40EA-8DF4-62938778733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1016000" y="1016000"/>
            <a:ext cx="13970000" cy="9804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15240000" y="10160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15240000" y="60452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2000"/>
              </a:spcBef>
              <a:buSzTx/>
              <a:buFontTx/>
              <a:buNone/>
              <a:defRPr sz="4000" spc="39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BA129-5029-49DD-9D38-1B9A89A43C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 hasCustomPrompt="1"/>
          </p:nvPr>
        </p:nvSpPr>
        <p:spPr>
          <a:xfrm>
            <a:off x="3632200" y="5442942"/>
            <a:ext cx="19735800" cy="1346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4" hasCustomPrompt="1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7D53B-9470-4B17-ADAA-0F8925D4C09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Iowan Old Style Roman"/>
            </a:endParaRPr>
          </a:p>
        </p:txBody>
      </p:sp>
      <p:sp>
        <p:nvSpPr>
          <p:cNvPr id="3" name="Shape 1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>
              <a:defRPr/>
            </a:pPr>
            <a:fld id="{607C7A13-E0EF-4059-8A24-8587087CF42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 bwMode="auto">
          <a:xfrm>
            <a:off x="1016000" y="1016000"/>
            <a:ext cx="22352000" cy="10160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50800" tIns="50800" rIns="50800" bIns="50800" numCol="1" anchor="t" anchorCtr="0" compatLnSpc="1"/>
          <a:lstStyle/>
          <a:p>
            <a:pPr lvl="0"/>
            <a:r>
              <a:rPr lang="zh-CN" altLang="en-US">
                <a:sym typeface="Baskerville" pitchFamily="1" charset="0"/>
              </a:rPr>
              <a:t>标题文本</a:t>
            </a:r>
          </a:p>
        </p:txBody>
      </p:sp>
      <p:sp>
        <p:nvSpPr>
          <p:cNvPr id="1027" name="Shape 3"/>
          <p:cNvSpPr>
            <a:spLocks noGrp="1"/>
          </p:cNvSpPr>
          <p:nvPr>
            <p:ph type="body" idx="1"/>
          </p:nvPr>
        </p:nvSpPr>
        <p:spPr bwMode="auto">
          <a:xfrm>
            <a:off x="1016000" y="2540000"/>
            <a:ext cx="22352000" cy="101600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50800" tIns="50800" rIns="50800" bIns="50800" numCol="1" anchor="t" anchorCtr="0" compatLnSpc="1"/>
          <a:lstStyle/>
          <a:p>
            <a:pPr lvl="0"/>
            <a:r>
              <a:rPr lang="zh-CN" altLang="en-US">
                <a:sym typeface="Iowan Old Style Roman" pitchFamily="1" charset="0"/>
              </a:rPr>
              <a:t>正文级别</a:t>
            </a:r>
            <a:r>
              <a:rPr lang="en-US" altLang="zh-CN">
                <a:sym typeface="Iowan Old Style Roman" pitchFamily="1" charset="0"/>
              </a:rPr>
              <a:t> 1</a:t>
            </a:r>
          </a:p>
          <a:p>
            <a:pPr lvl="1"/>
            <a:r>
              <a:rPr lang="zh-CN" altLang="en-US">
                <a:sym typeface="Iowan Old Style Roman" pitchFamily="1" charset="0"/>
              </a:rPr>
              <a:t>正文级别</a:t>
            </a:r>
            <a:r>
              <a:rPr lang="en-US" altLang="zh-CN">
                <a:sym typeface="Iowan Old Style Roman" pitchFamily="1" charset="0"/>
              </a:rPr>
              <a:t> 2</a:t>
            </a:r>
          </a:p>
          <a:p>
            <a:pPr lvl="2"/>
            <a:r>
              <a:rPr lang="zh-CN" altLang="en-US">
                <a:sym typeface="Iowan Old Style Roman" pitchFamily="1" charset="0"/>
              </a:rPr>
              <a:t>正文级别</a:t>
            </a:r>
            <a:r>
              <a:rPr lang="en-US" altLang="zh-CN">
                <a:sym typeface="Iowan Old Style Roman" pitchFamily="1" charset="0"/>
              </a:rPr>
              <a:t> 3</a:t>
            </a:r>
          </a:p>
          <a:p>
            <a:pPr lvl="3"/>
            <a:r>
              <a:rPr lang="zh-CN" altLang="en-US">
                <a:sym typeface="Iowan Old Style Roman" pitchFamily="1" charset="0"/>
              </a:rPr>
              <a:t>正文级别</a:t>
            </a:r>
            <a:r>
              <a:rPr lang="en-US" altLang="zh-CN">
                <a:sym typeface="Iowan Old Style Roman" pitchFamily="1" charset="0"/>
              </a:rPr>
              <a:t> 4</a:t>
            </a:r>
          </a:p>
          <a:p>
            <a:pPr lvl="4"/>
            <a:r>
              <a:rPr lang="zh-CN" altLang="en-US">
                <a:sym typeface="Iowan Old Style Roman" pitchFamily="1" charset="0"/>
              </a:rPr>
              <a:t>正文级别</a:t>
            </a:r>
            <a:r>
              <a:rPr lang="en-US" altLang="zh-CN">
                <a:sym typeface="Iowan Old Style Roman" pitchFamily="1" charset="0"/>
              </a:rPr>
              <a:t> 5</a:t>
            </a:r>
          </a:p>
        </p:txBody>
      </p:sp>
      <p:sp>
        <p:nvSpPr>
          <p:cNvPr id="1028" name="Shape 4"/>
          <p:cNvSpPr>
            <a:spLocks noGrp="1"/>
          </p:cNvSpPr>
          <p:nvPr>
            <p:ph type="sldNum" sz="quarter" idx="2"/>
          </p:nvPr>
        </p:nvSpPr>
        <p:spPr bwMode="auto">
          <a:xfrm>
            <a:off x="22936200" y="12928600"/>
            <a:ext cx="4318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50800" tIns="50800" rIns="50800" bIns="50800" numCol="1" anchor="t" anchorCtr="0" compatLnSpc="1">
            <a:spAutoFit/>
          </a:bodyPr>
          <a:lstStyle>
            <a:lvl1pPr algn="r" hangingPunct="0">
              <a:defRPr sz="2500">
                <a:solidFill>
                  <a:srgbClr val="747676"/>
                </a:solidFill>
                <a:latin typeface="Baskerville" pitchFamily="1" charset="0"/>
                <a:ea typeface="宋体" pitchFamily="2" charset="-122"/>
                <a:sym typeface="Baskerville" pitchFamily="1" charset="0"/>
              </a:defRPr>
            </a:lvl1pPr>
          </a:lstStyle>
          <a:p>
            <a:pPr>
              <a:defRPr/>
            </a:pPr>
            <a:fld id="{2E2331ED-358D-4CCE-82A5-BCC930019418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l" defTabSz="825500" rtl="0" eaLnBrk="0" fontAlgn="base" hangingPunct="0">
        <a:spcBef>
          <a:spcPts val="3300"/>
        </a:spcBef>
        <a:spcAft>
          <a:spcPct val="0"/>
        </a:spcAft>
        <a:defRPr kumimoji="1" sz="7500" cap="all">
          <a:solidFill>
            <a:srgbClr val="747676"/>
          </a:solidFill>
          <a:latin typeface="+mn-lt"/>
          <a:ea typeface="宋体" charset="0"/>
          <a:cs typeface="+mn-cs"/>
          <a:sym typeface="Baskerville" pitchFamily="1" charset="0"/>
        </a:defRPr>
      </a:lvl1pPr>
      <a:lvl2pPr algn="l" defTabSz="825500" rtl="0" eaLnBrk="0" fontAlgn="base" hangingPunct="0">
        <a:spcBef>
          <a:spcPts val="3300"/>
        </a:spcBef>
        <a:spcAft>
          <a:spcPct val="0"/>
        </a:spcAft>
        <a:defRPr kumimoji="1" sz="7500" cap="all">
          <a:solidFill>
            <a:srgbClr val="747676"/>
          </a:solidFill>
          <a:latin typeface="+mn-lt"/>
          <a:ea typeface="宋体" charset="0"/>
          <a:cs typeface="+mn-cs"/>
          <a:sym typeface="Baskerville" pitchFamily="1" charset="0"/>
        </a:defRPr>
      </a:lvl2pPr>
      <a:lvl3pPr algn="l" defTabSz="825500" rtl="0" eaLnBrk="0" fontAlgn="base" hangingPunct="0">
        <a:spcBef>
          <a:spcPts val="3300"/>
        </a:spcBef>
        <a:spcAft>
          <a:spcPct val="0"/>
        </a:spcAft>
        <a:defRPr kumimoji="1" sz="7500" cap="all">
          <a:solidFill>
            <a:srgbClr val="747676"/>
          </a:solidFill>
          <a:latin typeface="+mn-lt"/>
          <a:ea typeface="宋体" charset="0"/>
          <a:cs typeface="+mn-cs"/>
          <a:sym typeface="Baskerville" pitchFamily="1" charset="0"/>
        </a:defRPr>
      </a:lvl3pPr>
      <a:lvl4pPr algn="l" defTabSz="825500" rtl="0" eaLnBrk="0" fontAlgn="base" hangingPunct="0">
        <a:spcBef>
          <a:spcPts val="3300"/>
        </a:spcBef>
        <a:spcAft>
          <a:spcPct val="0"/>
        </a:spcAft>
        <a:defRPr kumimoji="1" sz="7500" cap="all">
          <a:solidFill>
            <a:srgbClr val="747676"/>
          </a:solidFill>
          <a:latin typeface="+mn-lt"/>
          <a:ea typeface="宋体" charset="0"/>
          <a:cs typeface="+mn-cs"/>
          <a:sym typeface="Baskerville" pitchFamily="1" charset="0"/>
        </a:defRPr>
      </a:lvl4pPr>
      <a:lvl5pPr algn="l" defTabSz="825500" rtl="0" eaLnBrk="0" fontAlgn="base" hangingPunct="0">
        <a:spcBef>
          <a:spcPts val="3300"/>
        </a:spcBef>
        <a:spcAft>
          <a:spcPct val="0"/>
        </a:spcAft>
        <a:defRPr kumimoji="1" sz="7500" cap="all">
          <a:solidFill>
            <a:srgbClr val="747676"/>
          </a:solidFill>
          <a:latin typeface="+mn-lt"/>
          <a:ea typeface="宋体" charset="0"/>
          <a:cs typeface="+mn-cs"/>
          <a:sym typeface="Baskerville" pitchFamily="1" charset="0"/>
        </a:defRPr>
      </a:lvl5pPr>
      <a:lvl6pPr marL="0" marR="0" indent="11430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635000" indent="-635000" algn="l" defTabSz="825500" rtl="0" eaLnBrk="0" fontAlgn="base" hangingPunct="0">
        <a:spcBef>
          <a:spcPts val="2500"/>
        </a:spcBef>
        <a:spcAft>
          <a:spcPct val="0"/>
        </a:spcAft>
        <a:buSzPct val="75000"/>
        <a:buFont typeface="Zapf Dingbats" pitchFamily="1" charset="2"/>
        <a:buChar char="➤"/>
        <a:defRPr kumimoji="1" sz="4500">
          <a:solidFill>
            <a:srgbClr val="5C5C5C"/>
          </a:solidFill>
          <a:latin typeface="Iowan Old Style Roman"/>
          <a:ea typeface="宋体" charset="0"/>
          <a:cs typeface="Iowan Old Style Roman"/>
          <a:sym typeface="Iowan Old Style Roman" pitchFamily="1" charset="0"/>
        </a:defRPr>
      </a:lvl1pPr>
      <a:lvl2pPr marL="1270000" indent="-635000" algn="l" defTabSz="825500" rtl="0" eaLnBrk="0" fontAlgn="base" hangingPunct="0">
        <a:spcBef>
          <a:spcPts val="2500"/>
        </a:spcBef>
        <a:spcAft>
          <a:spcPct val="0"/>
        </a:spcAft>
        <a:buSzPct val="75000"/>
        <a:buFont typeface="Zapf Dingbats" pitchFamily="1" charset="2"/>
        <a:buChar char="➤"/>
        <a:defRPr kumimoji="1" sz="4500">
          <a:solidFill>
            <a:srgbClr val="5C5C5C"/>
          </a:solidFill>
          <a:latin typeface="Iowan Old Style Roman"/>
          <a:ea typeface="Iowan Old Style Roman"/>
          <a:cs typeface="Iowan Old Style Roman"/>
          <a:sym typeface="Iowan Old Style Roman" pitchFamily="1" charset="0"/>
        </a:defRPr>
      </a:lvl2pPr>
      <a:lvl3pPr marL="1905000" indent="-635000" algn="l" defTabSz="825500" rtl="0" eaLnBrk="0" fontAlgn="base" hangingPunct="0">
        <a:spcBef>
          <a:spcPts val="2500"/>
        </a:spcBef>
        <a:spcAft>
          <a:spcPct val="0"/>
        </a:spcAft>
        <a:buSzPct val="75000"/>
        <a:buFont typeface="Zapf Dingbats" pitchFamily="1" charset="2"/>
        <a:buChar char="➤"/>
        <a:defRPr kumimoji="1" sz="4500">
          <a:solidFill>
            <a:srgbClr val="5C5C5C"/>
          </a:solidFill>
          <a:latin typeface="Iowan Old Style Roman"/>
          <a:ea typeface="Iowan Old Style Roman"/>
          <a:cs typeface="Iowan Old Style Roman"/>
          <a:sym typeface="Iowan Old Style Roman" pitchFamily="1" charset="0"/>
        </a:defRPr>
      </a:lvl3pPr>
      <a:lvl4pPr marL="2540000" indent="-635000" algn="l" defTabSz="825500" rtl="0" eaLnBrk="0" fontAlgn="base" hangingPunct="0">
        <a:spcBef>
          <a:spcPts val="2500"/>
        </a:spcBef>
        <a:spcAft>
          <a:spcPct val="0"/>
        </a:spcAft>
        <a:buSzPct val="75000"/>
        <a:buFont typeface="Zapf Dingbats" pitchFamily="1" charset="2"/>
        <a:buChar char="➤"/>
        <a:defRPr kumimoji="1" sz="4500">
          <a:solidFill>
            <a:srgbClr val="5C5C5C"/>
          </a:solidFill>
          <a:latin typeface="Iowan Old Style Roman"/>
          <a:ea typeface="Iowan Old Style Roman"/>
          <a:cs typeface="Iowan Old Style Roman"/>
          <a:sym typeface="Iowan Old Style Roman" pitchFamily="1" charset="0"/>
        </a:defRPr>
      </a:lvl4pPr>
      <a:lvl5pPr marL="3175000" indent="-635000" algn="l" defTabSz="825500" rtl="0" eaLnBrk="0" fontAlgn="base" hangingPunct="0">
        <a:spcBef>
          <a:spcPts val="2500"/>
        </a:spcBef>
        <a:spcAft>
          <a:spcPct val="0"/>
        </a:spcAft>
        <a:buSzPct val="75000"/>
        <a:buFont typeface="Zapf Dingbats" pitchFamily="1" charset="2"/>
        <a:buChar char="➤"/>
        <a:defRPr kumimoji="1" sz="4500">
          <a:solidFill>
            <a:srgbClr val="5C5C5C"/>
          </a:solidFill>
          <a:latin typeface="Iowan Old Style Roman"/>
          <a:ea typeface="Iowan Old Style Roman"/>
          <a:cs typeface="Iowan Old Style Roman"/>
          <a:sym typeface="Iowan Old Style Roman" pitchFamily="1" charset="0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defRPr sz="45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fanhon@bjgxly.com?subject=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56" t="16534" r="156" b="31853"/>
          <a:stretch>
            <a:fillRect/>
          </a:stretch>
        </p:blipFill>
        <p:spPr/>
      </p:pic>
      <p:sp>
        <p:nvSpPr>
          <p:cNvPr id="15362" name="Shape 128"/>
          <p:cNvSpPr>
            <a:spLocks noGrp="1"/>
          </p:cNvSpPr>
          <p:nvPr>
            <p:ph type="body" idx="14"/>
          </p:nvPr>
        </p:nvSpPr>
        <p:spPr>
          <a:xfrm>
            <a:off x="0" y="7086600"/>
            <a:ext cx="24384000" cy="5080000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spcBef>
                <a:spcPct val="0"/>
              </a:spcBef>
              <a:buSzTx/>
              <a:buFont typeface="Zapf Dingbats" pitchFamily="1" charset="2"/>
              <a:buNone/>
              <a:defRPr/>
            </a:pPr>
            <a:r>
              <a:rPr kumimoji="0" lang="zh-CN" sz="6600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怀柔</a:t>
            </a:r>
            <a:r>
              <a:rPr kumimoji="0" altLang="en-US" sz="6600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雁栖湖</a:t>
            </a:r>
            <a:r>
              <a:rPr kumimoji="0" lang="en-US" sz="6600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+</a:t>
            </a:r>
            <a:r>
              <a:rPr kumimoji="0" lang="zh-CN" altLang="en-US" sz="6600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红螺寺二</a:t>
            </a:r>
            <a:r>
              <a:rPr kumimoji="0" altLang="en-US" sz="6600" dirty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日行程</a:t>
            </a:r>
          </a:p>
          <a:p>
            <a:pPr marL="0" algn="ctr" eaLnBrk="1" hangingPunct="1">
              <a:lnSpc>
                <a:spcPct val="150000"/>
              </a:lnSpc>
              <a:buSzTx/>
              <a:buFont typeface="Zapf Dingbats" pitchFamily="1" charset="2"/>
              <a:buNone/>
              <a:defRPr/>
            </a:pPr>
            <a:r>
              <a:rPr kumimoji="0" lang="zh-CN" altLang="en-US" sz="4400" dirty="0" smtClean="0">
                <a:latin typeface="黑体" pitchFamily="49" charset="-122"/>
                <a:ea typeface="黑体" pitchFamily="49" charset="-122"/>
                <a:sym typeface="Baskerville" pitchFamily="1" charset="0"/>
              </a:rPr>
              <a:t>2018年7月</a:t>
            </a:r>
            <a:r>
              <a:rPr kumimoji="0" lang="en-US" altLang="zh-CN" sz="4400" dirty="0" smtClean="0">
                <a:latin typeface="黑体" pitchFamily="49" charset="-122"/>
                <a:ea typeface="黑体" pitchFamily="49" charset="-122"/>
                <a:sym typeface="Baskerville" pitchFamily="1" charset="0"/>
              </a:rPr>
              <a:t>25</a:t>
            </a:r>
            <a:r>
              <a:rPr kumimoji="0" lang="zh-CN" altLang="en-US" sz="4400" dirty="0" smtClean="0">
                <a:latin typeface="黑体" pitchFamily="49" charset="-122"/>
                <a:ea typeface="黑体" pitchFamily="49" charset="-122"/>
                <a:sym typeface="Baskerville" pitchFamily="1" charset="0"/>
              </a:rPr>
              <a:t>日制作</a:t>
            </a:r>
          </a:p>
        </p:txBody>
      </p:sp>
      <p:grpSp>
        <p:nvGrpSpPr>
          <p:cNvPr id="2" name="Group 133"/>
          <p:cNvGrpSpPr/>
          <p:nvPr/>
        </p:nvGrpSpPr>
        <p:grpSpPr bwMode="auto">
          <a:xfrm>
            <a:off x="8459788" y="10895013"/>
            <a:ext cx="7507287" cy="1152525"/>
            <a:chOff x="0" y="0"/>
            <a:chExt cx="7508031" cy="1151952"/>
          </a:xfrm>
        </p:grpSpPr>
        <p:pic>
          <p:nvPicPr>
            <p:cNvPr id="7173" name="白底彩虹字母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17650" y="101560"/>
              <a:ext cx="5990382" cy="948832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7174" name="单方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1147212" cy="1151953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Group 185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7417" name="白底彩虹字母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7418" name="单方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pic>
        <p:nvPicPr>
          <p:cNvPr id="10" name="图片 30" descr="未标题-g sag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286378"/>
            <a:ext cx="5841999" cy="2006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16" name="矩形 10"/>
          <p:cNvSpPr>
            <a:spLocks noChangeArrowheads="1"/>
          </p:cNvSpPr>
          <p:nvPr/>
        </p:nvSpPr>
        <p:spPr bwMode="auto">
          <a:xfrm>
            <a:off x="1092200" y="539750"/>
            <a:ext cx="4368800" cy="1201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720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注意事项</a:t>
            </a:r>
            <a:endParaRPr lang="en-US" altLang="zh-CN" sz="720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8" name="Shape 154"/>
          <p:cNvSpPr txBox="1"/>
          <p:nvPr/>
        </p:nvSpPr>
        <p:spPr bwMode="auto">
          <a:xfrm>
            <a:off x="1092200" y="3300772"/>
            <a:ext cx="21901150" cy="70231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vert="horz" wrap="square" lIns="50800" tIns="50800" rIns="50800" bIns="50800" numCol="1" anchor="t" anchorCtr="0" compatLnSpc="1">
            <a:noAutofit/>
          </a:bodyPr>
          <a:lstStyle/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1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</a:t>
            </a:r>
            <a:r>
              <a:rPr kumimoji="0" lang="en-US" altLang="en-US" sz="3200" b="0" i="0" u="none" strike="noStrike" kern="0" cap="none" spc="39" normalizeH="0" baseline="0" noProof="0" dirty="0" err="1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到怀柔景区车程较长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，如有晕车，请提前半小时</a:t>
            </a:r>
            <a:r>
              <a:rPr lang="zh-CN" altLang="en-US" sz="3200" kern="0" spc="39" dirty="0" smtClean="0"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贴晕车贴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；</a:t>
            </a: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 </a:t>
            </a:r>
          </a:p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2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，景区日照强，紫外线强，请做好防晒；</a:t>
            </a: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  </a:t>
            </a:r>
          </a:p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3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，景区天气多变，风雨常在，请备好雨具；</a:t>
            </a: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 </a:t>
            </a:r>
          </a:p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4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，请带好自己用的常备药，并正确用药；</a:t>
            </a: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 </a:t>
            </a:r>
          </a:p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5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，请备好舒适的鞋，舒缓徒步劳累；</a:t>
            </a: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 </a:t>
            </a:r>
          </a:p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6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，导游随身备好常备药，身体如有不适，请第一时间与导游联系；</a:t>
            </a:r>
            <a:endParaRPr kumimoji="0" lang="en-US" altLang="zh-CN" sz="3200" b="0" i="0" u="none" strike="noStrike" kern="0" cap="none" spc="39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iti SC Light" pitchFamily="1" charset="-122"/>
              <a:ea typeface="Heiti SC Light" pitchFamily="1" charset="-122"/>
              <a:cs typeface="Iowan Old Style Italic"/>
              <a:sym typeface="Hannotate SC Regular" pitchFamily="1" charset="-122"/>
            </a:endParaRPr>
          </a:p>
          <a:p>
            <a:pPr marL="0" marR="0" lvl="0" indent="0" algn="l" defTabSz="8255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7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，我社质量监督：范泓</a:t>
            </a:r>
            <a:r>
              <a:rPr kumimoji="0" lang="en-US" altLang="zh-CN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 186 1000 0512</a:t>
            </a:r>
            <a:r>
              <a:rPr kumimoji="0" lang="zh-CN" altLang="en-US" sz="3200" b="0" i="0" u="none" strike="noStrike" kern="0" cap="none" spc="39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iti SC Light" pitchFamily="1" charset="-122"/>
                <a:ea typeface="Heiti SC Light" pitchFamily="1" charset="-122"/>
                <a:cs typeface="Iowan Old Style Italic"/>
                <a:sym typeface="Hannotate SC Regular" pitchFamily="1" charset="-122"/>
              </a:rPr>
              <a:t>；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196"/>
          <p:cNvSpPr>
            <a:spLocks noGrp="1"/>
          </p:cNvSpPr>
          <p:nvPr>
            <p:ph type="body" idx="13"/>
          </p:nvPr>
        </p:nvSpPr>
        <p:spPr>
          <a:xfrm>
            <a:off x="4684713" y="4618038"/>
            <a:ext cx="15014575" cy="5364480"/>
          </a:xfrm>
        </p:spPr>
        <p:txBody>
          <a:bodyPr/>
          <a:lstStyle/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为了让您满意，有一个温馨舒适难忘的旅程，请将您的要求提前告知。</a:t>
            </a:r>
            <a:r>
              <a:rPr kumimoji="0" lang="en-US" altLang="zh-CN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 </a:t>
            </a: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我们将按您的实际需求进行调整；</a:t>
            </a:r>
            <a:r>
              <a:rPr kumimoji="0" lang="en-US" altLang="zh-CN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 </a:t>
            </a: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有关于旅程安排的任何意见及建议，请随时致电为感！</a:t>
            </a:r>
            <a:endParaRPr kumimoji="0" lang="en-US" altLang="zh-CN" sz="3600" dirty="0">
              <a:solidFill>
                <a:srgbClr val="012329"/>
              </a:solidFill>
              <a:latin typeface="黑体" pitchFamily="49" charset="-122"/>
              <a:ea typeface="黑体" pitchFamily="49" charset="-122"/>
              <a:cs typeface="Iowan Old Style Roman" pitchFamily="1" charset="0"/>
              <a:sym typeface="Yuanti SC Bold" pitchFamily="1" charset="0"/>
            </a:endParaRP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endParaRPr kumimoji="0" lang="en-US" altLang="zh-CN" sz="3600" dirty="0">
              <a:solidFill>
                <a:srgbClr val="012329"/>
              </a:solidFill>
              <a:latin typeface="黑体" pitchFamily="49" charset="-122"/>
              <a:ea typeface="黑体" pitchFamily="49" charset="-122"/>
              <a:cs typeface="Iowan Old Style Roman" pitchFamily="1" charset="0"/>
              <a:sym typeface="Yuanti SC Bold" pitchFamily="1" charset="0"/>
            </a:endParaRP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endParaRPr kumimoji="0" lang="en-US" altLang="zh-CN" sz="3600" dirty="0">
              <a:solidFill>
                <a:srgbClr val="012329"/>
              </a:solidFill>
              <a:latin typeface="黑体" pitchFamily="49" charset="-122"/>
              <a:ea typeface="黑体" pitchFamily="49" charset="-122"/>
              <a:cs typeface="Iowan Old Style Roman" pitchFamily="1" charset="0"/>
              <a:sym typeface="Yuanti SC Bold" pitchFamily="1" charset="0"/>
            </a:endParaRP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r>
              <a:rPr kumimoji="0" lang="zh-CN" altLang="en-US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北京广信国际旅行社有限公司</a:t>
            </a:r>
            <a:r>
              <a:rPr kumimoji="0" lang="en-US" altLang="zh-CN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   </a:t>
            </a:r>
            <a:r>
              <a:rPr kumimoji="0" lang="zh-CN" altLang="en-US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范泓</a:t>
            </a:r>
            <a:endParaRPr kumimoji="0" lang="en-US" altLang="zh-CN" sz="3600" dirty="0">
              <a:solidFill>
                <a:srgbClr val="012329"/>
              </a:solidFill>
              <a:latin typeface="黑体" pitchFamily="49" charset="-122"/>
              <a:ea typeface="黑体" pitchFamily="49" charset="-122"/>
              <a:cs typeface="Iowan Old Style Roman" pitchFamily="1" charset="0"/>
              <a:sym typeface="Yuanti SC Bold" pitchFamily="1" charset="0"/>
            </a:endParaRP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3600" dirty="0">
                <a:solidFill>
                  <a:srgbClr val="012329"/>
                </a:solidFill>
                <a:latin typeface="黑体" pitchFamily="49" charset="-122"/>
                <a:ea typeface="黑体" pitchFamily="49" charset="-122"/>
                <a:cs typeface="Iowan Old Style Roman" pitchFamily="1" charset="0"/>
                <a:sym typeface="Yuanti SC Bold" pitchFamily="1" charset="0"/>
              </a:rPr>
              <a:t>Cell Phone: 186 1000 0512</a:t>
            </a:r>
          </a:p>
          <a:p>
            <a:pPr algn="ctr" defTabSz="457200" eaLnBrk="1" hangingPunct="1">
              <a:lnSpc>
                <a:spcPct val="120000"/>
              </a:lnSpc>
              <a:spcBef>
                <a:spcPct val="0"/>
              </a:spcBef>
            </a:pPr>
            <a:r>
              <a:rPr kumimoji="0" lang="en-US" altLang="zh-CN" sz="3600" u="sng" dirty="0">
                <a:solidFill>
                  <a:srgbClr val="012329"/>
                </a:solidFill>
                <a:latin typeface="Yuanti SC Bold" pitchFamily="1" charset="0"/>
                <a:ea typeface="宋体" pitchFamily="2" charset="-122"/>
                <a:cs typeface="Iowan Old Style Roman" pitchFamily="1" charset="0"/>
                <a:sym typeface="Yuanti SC Bold" pitchFamily="1" charset="0"/>
                <a:hlinkClick r:id="rId2"/>
              </a:rPr>
              <a:t>fanhong@bjgxly.com</a:t>
            </a:r>
          </a:p>
        </p:txBody>
      </p:sp>
      <p:pic>
        <p:nvPicPr>
          <p:cNvPr id="18435" name="广信国旅透明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3413" y="1755775"/>
            <a:ext cx="12957175" cy="1903413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grpSp>
        <p:nvGrpSpPr>
          <p:cNvPr id="18436" name="Group 200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8438" name="白底彩虹字母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8439" name="单方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8437" name="Shape 201"/>
          <p:cNvSpPr>
            <a:spLocks noChangeArrowheads="1"/>
          </p:cNvSpPr>
          <p:nvPr/>
        </p:nvSpPr>
        <p:spPr bwMode="auto">
          <a:xfrm>
            <a:off x="5108893" y="10641013"/>
            <a:ext cx="14098905" cy="84899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hangingPunct="0">
              <a:spcBef>
                <a:spcPts val="2000"/>
              </a:spcBef>
            </a:pPr>
            <a:r>
              <a:rPr lang="zh-CN" altLang="en-US">
                <a:ea typeface="宋体" pitchFamily="2" charset="-122"/>
              </a:rPr>
              <a:t>地址：北京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西城区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广安门内大街</a:t>
            </a:r>
            <a:r>
              <a:rPr lang="en-US" altLang="zh-CN">
                <a:ea typeface="宋体" pitchFamily="2" charset="-122"/>
              </a:rPr>
              <a:t>319</a:t>
            </a:r>
            <a:r>
              <a:rPr lang="zh-CN" altLang="en-US">
                <a:ea typeface="宋体" pitchFamily="2" charset="-122"/>
              </a:rPr>
              <a:t>号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广信嘉园</a:t>
            </a:r>
            <a:r>
              <a:rPr lang="en-US" altLang="zh-CN">
                <a:ea typeface="宋体" pitchFamily="2" charset="-122"/>
              </a:rPr>
              <a:t>C</a:t>
            </a:r>
            <a:r>
              <a:rPr lang="zh-CN" altLang="en-US">
                <a:ea typeface="宋体" pitchFamily="2" charset="-122"/>
              </a:rPr>
              <a:t>座</a:t>
            </a:r>
            <a:r>
              <a:rPr lang="en-US" altLang="zh-CN">
                <a:ea typeface="宋体" pitchFamily="2" charset="-122"/>
              </a:rPr>
              <a:t>8</a:t>
            </a:r>
            <a:r>
              <a:rPr lang="zh-CN" altLang="en-US">
                <a:ea typeface="宋体" pitchFamily="2" charset="-122"/>
              </a:rPr>
              <a:t>层</a:t>
            </a:r>
            <a:r>
              <a:rPr lang="en-US" altLang="zh-CN">
                <a:ea typeface="宋体" pitchFamily="2" charset="-122"/>
              </a:rPr>
              <a:t>B</a:t>
            </a:r>
            <a:r>
              <a:rPr lang="zh-CN" altLang="en-US">
                <a:ea typeface="宋体" pitchFamily="2" charset="-122"/>
              </a:rPr>
              <a:t>室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9"/>
          <p:cNvSpPr>
            <a:spLocks noChangeArrowheads="1"/>
          </p:cNvSpPr>
          <p:nvPr/>
        </p:nvSpPr>
        <p:spPr bwMode="auto">
          <a:xfrm>
            <a:off x="15805149" y="3696879"/>
            <a:ext cx="7032625" cy="5980467"/>
          </a:xfrm>
          <a:custGeom>
            <a:avLst/>
            <a:gdLst>
              <a:gd name="T0" fmla="*/ 0 w 1961586"/>
              <a:gd name="T1" fmla="*/ 2147483646 h 1176951"/>
              <a:gd name="T2" fmla="*/ 2147483646 w 1961586"/>
              <a:gd name="T3" fmla="*/ 0 h 1176951"/>
              <a:gd name="T4" fmla="*/ 2147483646 w 1961586"/>
              <a:gd name="T5" fmla="*/ 0 h 1176951"/>
              <a:gd name="T6" fmla="*/ 2147483646 w 1961586"/>
              <a:gd name="T7" fmla="*/ 2147483646 h 1176951"/>
              <a:gd name="T8" fmla="*/ 2147483646 w 1961586"/>
              <a:gd name="T9" fmla="*/ 2147483646 h 1176951"/>
              <a:gd name="T10" fmla="*/ 2147483646 w 1961586"/>
              <a:gd name="T11" fmla="*/ 2147483646 h 1176951"/>
              <a:gd name="T12" fmla="*/ 2147483646 w 1961586"/>
              <a:gd name="T13" fmla="*/ 2147483646 h 1176951"/>
              <a:gd name="T14" fmla="*/ 0 w 1961586"/>
              <a:gd name="T15" fmla="*/ 2147483646 h 1176951"/>
              <a:gd name="T16" fmla="*/ 0 w 1961586"/>
              <a:gd name="T17" fmla="*/ 2147483646 h 11769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61586"/>
              <a:gd name="T28" fmla="*/ 0 h 1176951"/>
              <a:gd name="T29" fmla="*/ 1961586 w 1961586"/>
              <a:gd name="T30" fmla="*/ 1176951 h 11769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61586" h="1176951">
                <a:moveTo>
                  <a:pt x="0" y="117695"/>
                </a:moveTo>
                <a:cubicBezTo>
                  <a:pt x="0" y="52694"/>
                  <a:pt x="52694" y="0"/>
                  <a:pt x="117695" y="0"/>
                </a:cubicBezTo>
                <a:lnTo>
                  <a:pt x="1843891" y="0"/>
                </a:lnTo>
                <a:cubicBezTo>
                  <a:pt x="1908892" y="0"/>
                  <a:pt x="1961586" y="52694"/>
                  <a:pt x="1961586" y="117695"/>
                </a:cubicBezTo>
                <a:lnTo>
                  <a:pt x="1961586" y="1059256"/>
                </a:lnTo>
                <a:cubicBezTo>
                  <a:pt x="1961586" y="1124257"/>
                  <a:pt x="1908892" y="1176951"/>
                  <a:pt x="1843891" y="1176951"/>
                </a:cubicBezTo>
                <a:lnTo>
                  <a:pt x="117695" y="1176951"/>
                </a:lnTo>
                <a:cubicBezTo>
                  <a:pt x="52694" y="1176951"/>
                  <a:pt x="0" y="1124257"/>
                  <a:pt x="0" y="1059256"/>
                </a:cubicBezTo>
                <a:lnTo>
                  <a:pt x="0" y="117695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rgbClr val="27AAE1"/>
            </a:solidFill>
            <a:prstDash val="sysDash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3" name="Shape 135"/>
          <p:cNvSpPr>
            <a:spLocks noGrp="1"/>
          </p:cNvSpPr>
          <p:nvPr>
            <p:ph type="body" idx="13"/>
          </p:nvPr>
        </p:nvSpPr>
        <p:spPr>
          <a:xfrm>
            <a:off x="1651000" y="2708275"/>
            <a:ext cx="21186775" cy="819150"/>
          </a:xfrm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kumimoji="0" lang="en-US" altLang="zh-CN" sz="4400" dirty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2018</a:t>
            </a:r>
            <a:r>
              <a:rPr kumimoji="0" lang="zh-CN" altLang="en-US" sz="4400" dirty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年</a:t>
            </a:r>
            <a:r>
              <a:rPr kumimoji="0" lang="en-US" altLang="zh-CN" sz="4400" dirty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07</a:t>
            </a:r>
            <a:r>
              <a:rPr kumimoji="0" lang="zh-CN" altLang="en-US" sz="4400" dirty="0" smtClean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月</a:t>
            </a:r>
            <a:r>
              <a:rPr kumimoji="0" lang="en-US" altLang="zh-CN" sz="4400" dirty="0" smtClean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27</a:t>
            </a:r>
            <a:r>
              <a:rPr kumimoji="0" lang="zh-CN" altLang="en-US" sz="4400" dirty="0" smtClean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日</a:t>
            </a:r>
            <a:r>
              <a:rPr kumimoji="0" lang="en-US" altLang="zh-CN" sz="4400" dirty="0" smtClean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-28</a:t>
            </a:r>
            <a:r>
              <a:rPr kumimoji="0" lang="zh-CN" altLang="en-US" sz="4400" dirty="0" smtClean="0">
                <a:solidFill>
                  <a:srgbClr val="5FA3FF"/>
                </a:solidFill>
                <a:latin typeface="微软雅黑" pitchFamily="34" charset="-122"/>
                <a:ea typeface="微软雅黑" pitchFamily="34" charset="-122"/>
                <a:cs typeface="Iowan Old Style Roman" pitchFamily="6" charset="0"/>
                <a:sym typeface="微软雅黑" pitchFamily="34" charset="-122"/>
              </a:rPr>
              <a:t>日</a:t>
            </a:r>
          </a:p>
        </p:txBody>
      </p:sp>
      <p:sp>
        <p:nvSpPr>
          <p:cNvPr id="15364" name="Shape 136"/>
          <p:cNvSpPr>
            <a:spLocks noGrp="1"/>
          </p:cNvSpPr>
          <p:nvPr>
            <p:ph type="body" idx="14"/>
          </p:nvPr>
        </p:nvSpPr>
        <p:spPr>
          <a:xfrm>
            <a:off x="16611600" y="10756900"/>
            <a:ext cx="6756400" cy="1320800"/>
          </a:xfrm>
        </p:spPr>
        <p:txBody>
          <a:bodyPr/>
          <a:lstStyle/>
          <a:p>
            <a:pPr eaLnBrk="1" hangingPunct="1"/>
            <a:r>
              <a:rPr kumimoji="0" lang="en-US" altLang="zh-CN">
                <a:latin typeface="Iowan Old Style Italic" pitchFamily="6" charset="0"/>
                <a:ea typeface="宋体" pitchFamily="2" charset="-122"/>
                <a:cs typeface="Iowan Old Style Roman" pitchFamily="6" charset="0"/>
                <a:sym typeface="Iowan Old Style Italic" pitchFamily="6" charset="0"/>
              </a:rPr>
              <a:t>- </a:t>
            </a:r>
            <a:r>
              <a:rPr kumimoji="0" lang="en-US" altLang="zh-CN" sz="5000">
                <a:latin typeface="黑体" pitchFamily="49" charset="-122"/>
                <a:ea typeface="宋体" pitchFamily="2" charset="-122"/>
                <a:cs typeface="Iowan Old Style Roman" pitchFamily="6" charset="0"/>
                <a:sym typeface="黑体" pitchFamily="49" charset="-122"/>
              </a:rPr>
              <a:t>F</a:t>
            </a:r>
            <a:r>
              <a:rPr kumimoji="0" lang="zh-CN" altLang="en-US" sz="5000">
                <a:latin typeface="黑体" pitchFamily="49" charset="-122"/>
                <a:ea typeface="黑体" pitchFamily="49" charset="-122"/>
                <a:cs typeface="Iowan Old Style Italic" pitchFamily="6" charset="0"/>
                <a:sym typeface="黑体" pitchFamily="49" charset="-122"/>
              </a:rPr>
              <a:t>领队</a:t>
            </a:r>
            <a:r>
              <a:rPr kumimoji="0" lang="en-US" altLang="zh-CN" sz="5000">
                <a:latin typeface="黑体" pitchFamily="49" charset="-122"/>
                <a:ea typeface="宋体" pitchFamily="2" charset="-122"/>
                <a:cs typeface="Iowan Old Style Roman" pitchFamily="6" charset="0"/>
                <a:sym typeface="黑体" pitchFamily="49" charset="-122"/>
              </a:rPr>
              <a:t> </a:t>
            </a:r>
            <a:r>
              <a:rPr kumimoji="0" lang="zh-CN" altLang="en-US" sz="5000">
                <a:latin typeface="黑体" pitchFamily="49" charset="-122"/>
                <a:ea typeface="黑体" pitchFamily="49" charset="-122"/>
                <a:cs typeface="Iowan Old Style Roman" pitchFamily="6" charset="0"/>
                <a:sym typeface="黑体" pitchFamily="49" charset="-122"/>
              </a:rPr>
              <a:t>为您定制</a:t>
            </a:r>
          </a:p>
        </p:txBody>
      </p:sp>
      <p:graphicFrame>
        <p:nvGraphicFramePr>
          <p:cNvPr id="139" name="Table 139"/>
          <p:cNvGraphicFramePr>
            <a:graphicFrameLocks noGrp="1"/>
          </p:cNvGraphicFramePr>
          <p:nvPr/>
        </p:nvGraphicFramePr>
        <p:xfrm>
          <a:off x="1625600" y="9321800"/>
          <a:ext cx="13165455" cy="3077529"/>
        </p:xfrm>
        <a:graphic>
          <a:graphicData uri="http://schemas.openxmlformats.org/drawingml/2006/table">
            <a:tbl>
              <a:tblPr/>
              <a:tblGrid>
                <a:gridCol w="4397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3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6765"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42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charset="0"/>
                        <a:ea typeface="微软雅黑" charset="0"/>
                        <a:sym typeface="Baskerville" pitchFamily="6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697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sym typeface="Comic Sans MS" pitchFamily="66" charset="0"/>
                        </a:rPr>
                        <a:t>DAY 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697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3200">
                          <a:solidFill>
                            <a:srgbClr val="FFFFFF"/>
                          </a:solidFill>
                          <a:latin typeface="微软雅黑" charset="0"/>
                          <a:ea typeface="微软雅黑" charset="0"/>
                          <a:sym typeface="Comic Sans MS" pitchFamily="66" charset="0"/>
                        </a:rPr>
                        <a:t>DAY 2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charset="0"/>
                        <a:ea typeface="微软雅黑" charset="0"/>
                        <a:sym typeface="Comic Sans MS" pitchFamily="66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69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588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charset="0"/>
                          <a:ea typeface="微软雅黑" charset="0"/>
                          <a:sym typeface="微软雅黑" pitchFamily="34" charset="-122"/>
                        </a:rPr>
                        <a:t>地点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F9FCB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charset="0"/>
                          <a:ea typeface="微软雅黑" charset="0"/>
                          <a:sym typeface="微软雅黑" pitchFamily="34" charset="-122"/>
                        </a:rPr>
                        <a:t>怀柔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charset="0"/>
                          <a:ea typeface="微软雅黑" charset="0"/>
                          <a:sym typeface="微软雅黑" pitchFamily="34" charset="-122"/>
                        </a:rPr>
                        <a:t>怀柔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588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charset="0"/>
                          <a:ea typeface="微软雅黑" charset="0"/>
                          <a:sym typeface="微软雅黑" pitchFamily="34" charset="-122"/>
                        </a:rPr>
                        <a:t>温度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F9FCB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charset="0"/>
                          <a:ea typeface="微软雅黑" charset="0"/>
                          <a:cs typeface="+mn-cs"/>
                          <a:sym typeface="微软雅黑" pitchFamily="34" charset="-122"/>
                        </a:rPr>
                        <a:t>23° - 31°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noProof="0" dirty="0">
                          <a:solidFill>
                            <a:srgbClr val="000000"/>
                          </a:solidFill>
                          <a:uLnTx/>
                          <a:latin typeface="微软雅黑" charset="0"/>
                          <a:ea typeface="微软雅黑" charset="0"/>
                          <a:sym typeface="微软雅黑" pitchFamily="34" charset="-122"/>
                        </a:rPr>
                        <a:t>22° - 31°</a:t>
                      </a:r>
                      <a:endParaRPr kumimoji="0" lang="en-US" altLang="zh-CN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charset="0"/>
                        <a:ea typeface="微软雅黑" charset="0"/>
                        <a:cs typeface="+mn-cs"/>
                        <a:sym typeface="微软雅黑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588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charset="0"/>
                          <a:ea typeface="微软雅黑" charset="0"/>
                          <a:sym typeface="微软雅黑" pitchFamily="34" charset="-122"/>
                        </a:rPr>
                        <a:t>天气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F9FCB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+mn-cs"/>
                          <a:sym typeface="微软雅黑" pitchFamily="34" charset="-122"/>
                        </a:rPr>
                        <a:t>多云转雷阵雨</a:t>
                      </a:r>
                      <a:endParaRPr kumimoji="0" lang="en-US" altLang="zh-CN" sz="32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微软雅黑" charset="0"/>
                        <a:ea typeface="微软雅黑" charset="0"/>
                        <a:cs typeface="+mn-cs"/>
                        <a:sym typeface="微软雅黑" pitchFamily="34" charset="-122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+mn-cs"/>
                          <a:sym typeface="微软雅黑" pitchFamily="34" charset="-122"/>
                        </a:rPr>
                        <a:t>晴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458" name="组 2"/>
          <p:cNvGrpSpPr/>
          <p:nvPr/>
        </p:nvGrpSpPr>
        <p:grpSpPr bwMode="auto">
          <a:xfrm>
            <a:off x="1598613" y="746125"/>
            <a:ext cx="7073900" cy="2006600"/>
            <a:chOff x="1598613" y="746576"/>
            <a:chExt cx="7073900" cy="2006149"/>
          </a:xfrm>
        </p:grpSpPr>
        <p:pic>
          <p:nvPicPr>
            <p:cNvPr id="8" name="图片 30" descr="未标题-g sag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613" y="746576"/>
              <a:ext cx="7073900" cy="20061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" name="文本框 1"/>
            <p:cNvSpPr txBox="1"/>
            <p:nvPr/>
          </p:nvSpPr>
          <p:spPr>
            <a:xfrm>
              <a:off x="3345911" y="824237"/>
              <a:ext cx="3579303" cy="13744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50800" tIns="50800" rIns="50800" bIns="50800" spcCol="38100" anchor="ctr">
              <a:spAutoFit/>
            </a:bodyPr>
            <a:lstStyle/>
            <a:p>
              <a:pPr eaLnBrk="1" fontAlgn="auto">
                <a:spcBef>
                  <a:spcPts val="2000"/>
                </a:spcBef>
                <a:spcAft>
                  <a:spcPts val="0"/>
                </a:spcAft>
                <a:defRPr/>
              </a:pPr>
              <a:r>
                <a:rPr lang="zh-CN" altLang="en-US" sz="6600" spc="39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黑体"/>
                  <a:sym typeface="Iowan Old Style Italic"/>
                </a:rPr>
                <a:t>日程安排</a:t>
              </a:r>
            </a:p>
          </p:txBody>
        </p:sp>
      </p:grpSp>
      <p:pic>
        <p:nvPicPr>
          <p:cNvPr id="12" name="Picture 1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945" y="7472680"/>
            <a:ext cx="3293110" cy="10509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60" name="Group 133"/>
          <p:cNvGrpSpPr/>
          <p:nvPr/>
        </p:nvGrpSpPr>
        <p:grpSpPr bwMode="auto">
          <a:xfrm>
            <a:off x="16243300" y="12096750"/>
            <a:ext cx="7507288" cy="1152525"/>
            <a:chOff x="0" y="0"/>
            <a:chExt cx="7508031" cy="1151952"/>
          </a:xfrm>
        </p:grpSpPr>
        <p:pic>
          <p:nvPicPr>
            <p:cNvPr id="15462" name="白底彩虹字母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650" y="101560"/>
              <a:ext cx="5990382" cy="948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15463" name="单方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47212" cy="1151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15461" name="Shape 140"/>
          <p:cNvSpPr>
            <a:spLocks noChangeArrowheads="1"/>
          </p:cNvSpPr>
          <p:nvPr/>
        </p:nvSpPr>
        <p:spPr bwMode="auto">
          <a:xfrm>
            <a:off x="16154400" y="4438839"/>
            <a:ext cx="6084888" cy="461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1pPr>
            <a:lvl2pPr marL="742950" indent="-285750"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2pPr>
            <a:lvl3pPr marL="1143000" indent="-228600"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3pPr>
            <a:lvl4pPr marL="1600200" indent="-228600"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4pPr>
            <a:lvl5pPr marL="2057400" indent="-228600"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5C5C5C"/>
                </a:solidFill>
                <a:latin typeface="Iowan Old Style Italic" pitchFamily="6" charset="0"/>
                <a:ea typeface="Iowan Old Style Italic" pitchFamily="6" charset="0"/>
                <a:cs typeface="Iowan Old Style Italic" pitchFamily="6" charset="0"/>
                <a:sym typeface="Iowan Old Style Italic" pitchFamily="6" charset="0"/>
              </a:defRPr>
            </a:lvl9pPr>
          </a:lstStyle>
          <a:p>
            <a:pPr eaLnBrk="1">
              <a:lnSpc>
                <a:spcPts val="4000"/>
              </a:lnSpc>
              <a:spcBef>
                <a:spcPts val="2000"/>
              </a:spcBef>
            </a:pPr>
            <a:r>
              <a:rPr lang="zh-CN" altLang="en-US" sz="4800" dirty="0">
                <a:solidFill>
                  <a:srgbClr val="5B9EEF"/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华文琥珀" panose="02010800040101010101" pitchFamily="2" charset="-122"/>
              </a:rPr>
              <a:t>温馨提示：</a:t>
            </a:r>
            <a:endParaRPr lang="en-US" altLang="zh-CN" sz="4800" dirty="0">
              <a:solidFill>
                <a:srgbClr val="5B9EEF"/>
              </a:solidFill>
              <a:latin typeface="华文琥珀" panose="02010800040101010101" pitchFamily="2" charset="-122"/>
              <a:ea typeface="华文琥珀" panose="02010800040101010101" pitchFamily="2" charset="-122"/>
              <a:sym typeface="华文琥珀" panose="02010800040101010101" pitchFamily="2" charset="-122"/>
            </a:endParaRPr>
          </a:p>
          <a:p>
            <a:pPr eaLnBrk="1">
              <a:lnSpc>
                <a:spcPts val="4000"/>
              </a:lnSpc>
            </a:pPr>
            <a:endParaRPr lang="en-US" altLang="zh-CN" sz="3200" b="1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>
              <a:lnSpc>
                <a:spcPts val="4000"/>
              </a:lnSpc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车程信息：</a:t>
            </a:r>
            <a:endParaRPr lang="en-US" altLang="zh-CN" sz="3200" b="1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>
              <a:lnSpc>
                <a:spcPts val="45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去程：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7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27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日 联想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雁栖湖</a:t>
            </a:r>
          </a:p>
          <a:p>
            <a:pPr eaLnBrk="1">
              <a:lnSpc>
                <a:spcPts val="45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距离</a:t>
            </a:r>
            <a:r>
              <a:rPr lang="en-US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70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KM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，车程约</a:t>
            </a:r>
            <a:r>
              <a:rPr lang="zh-CN" altLang="zh-CN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1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.5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Baskerville"/>
              </a:rPr>
              <a:t>小时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  <a:sym typeface="Baskerville"/>
            </a:endParaRPr>
          </a:p>
          <a:p>
            <a:pPr eaLnBrk="1">
              <a:lnSpc>
                <a:spcPts val="4500"/>
              </a:lnSpc>
            </a:pPr>
            <a:endParaRPr lang="zh-CN" altLang="en-US" sz="3200" b="1" dirty="0" smtClean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>
              <a:lnSpc>
                <a:spcPts val="45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回程：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7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月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28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日 丽泽山庄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-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联想</a:t>
            </a:r>
          </a:p>
          <a:p>
            <a:pPr eaLnBrk="1">
              <a:lnSpc>
                <a:spcPts val="4500"/>
              </a:lnSpc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距离</a:t>
            </a: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71KM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，车程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约</a:t>
            </a:r>
            <a:r>
              <a:rPr lang="en-US" sz="3200" b="1" dirty="0" smtClean="0">
                <a:latin typeface="微软雅黑" pitchFamily="34" charset="-122"/>
                <a:ea typeface="微软雅黑" pitchFamily="34" charset="-122"/>
              </a:rPr>
              <a:t>1.5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小时</a:t>
            </a:r>
            <a:endParaRPr lang="zh-CN" altLang="en-US" sz="3200" b="1" dirty="0" smtClean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aphicFrame>
        <p:nvGraphicFramePr>
          <p:cNvPr id="17" name="Table 137"/>
          <p:cNvGraphicFramePr>
            <a:graphicFrameLocks noGrp="1"/>
          </p:cNvGraphicFramePr>
          <p:nvPr/>
        </p:nvGraphicFramePr>
        <p:xfrm>
          <a:off x="1642745" y="3872865"/>
          <a:ext cx="13148310" cy="5448965"/>
        </p:xfrm>
        <a:graphic>
          <a:graphicData uri="http://schemas.openxmlformats.org/drawingml/2006/table">
            <a:tbl>
              <a:tblPr/>
              <a:tblGrid>
                <a:gridCol w="1644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4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7</a:t>
                      </a: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月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周日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周一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周二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周三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周四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周五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周六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>
                          <a:ln>
                            <a:noFill/>
                          </a:ln>
                          <a:solidFill>
                            <a:srgbClr val="2E2E2E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第一周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2E2E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第二周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4590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2E2E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第三周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2E2E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第四周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Iowan Old Style Roman" pitchFamily="1" charset="0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E2E2E"/>
                          </a:solidFill>
                          <a:effectLst/>
                          <a:latin typeface="微软雅黑" charset="0"/>
                          <a:ea typeface="微软雅黑" charset="0"/>
                          <a:cs typeface="黑体"/>
                          <a:sym typeface="微软雅黑" pitchFamily="34" charset="-122"/>
                        </a:rPr>
                        <a:t>第五周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29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微软雅黑" charset="0"/>
                          <a:ea typeface="微软雅黑" charset="0"/>
                          <a:cs typeface="黑体"/>
                          <a:sym typeface="Baskerville"/>
                        </a:rPr>
                        <a:t>30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charset="0"/>
                        <a:ea typeface="微软雅黑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latin typeface="微软雅黑" charset="0"/>
                        <a:ea typeface="微软雅黑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charset="0"/>
                        <a:ea typeface="微软雅黑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charset="0"/>
                        <a:ea typeface="微软雅黑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 146"/>
          <p:cNvGraphicFramePr>
            <a:graphicFrameLocks noGrp="1"/>
          </p:cNvGraphicFramePr>
          <p:nvPr/>
        </p:nvGraphicFramePr>
        <p:xfrm>
          <a:off x="1016000" y="2411078"/>
          <a:ext cx="14676284" cy="6237723"/>
        </p:xfrm>
        <a:graphic>
          <a:graphicData uri="http://schemas.openxmlformats.org/drawingml/2006/table">
            <a:tbl>
              <a:tblPr/>
              <a:tblGrid>
                <a:gridCol w="1550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263">
                <a:tc gridSpan="3">
                  <a:txBody>
                    <a:bodyPr/>
                    <a:lstStyle/>
                    <a:p>
                      <a:pPr marL="0" marR="0" lvl="0" indent="0" algn="ctr" defTabSz="6477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5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  <a:sym typeface="Yuanti SC Bold" pitchFamily="1" charset="0"/>
                        </a:rPr>
                        <a:t>北京</a:t>
                      </a:r>
                      <a:r>
                        <a:rPr kumimoji="0" lang="en-US" altLang="zh-CN" sz="5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  <a:sym typeface="Yuanti SC Bold" pitchFamily="1" charset="0"/>
                        </a:rPr>
                        <a:t>-</a:t>
                      </a:r>
                      <a:r>
                        <a:rPr kumimoji="0" lang="zh-CN" altLang="en-US" sz="5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  <a:sym typeface="Yuanti SC Bold" pitchFamily="1" charset="0"/>
                        </a:rPr>
                        <a:t>怀柔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9B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420">
                <a:tc rowSpan="4"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7月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27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日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sym typeface="华文细黑" pitchFamily="2" charset="-122"/>
                      </a:endParaRPr>
                    </a:p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周五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3FF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13:00-14:30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指定地点集合，乘车赴雁栖湖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（距离</a:t>
                      </a: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70KM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，车程约</a:t>
                      </a:r>
                      <a:r>
                        <a:rPr lang="zh-CN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1</a:t>
                      </a: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.5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小时）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89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14:30-17:30</a:t>
                      </a: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游览：【雁栖湖】</a:t>
                      </a: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位于北京郊区怀柔城北8公里处的燕山脚下，是以湖面为中心的水陆区域，风光旖旎，湖水清澈。每年春秋两季常有成群的大雁来湖中栖息，故而得名。</a:t>
                      </a: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2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9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3FF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17:30-18:30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乘车赴栖湖饭店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（距离</a:t>
                      </a: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2KM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，车程约</a:t>
                      </a:r>
                      <a:r>
                        <a:rPr 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5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分钟）</a:t>
                      </a:r>
                    </a:p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晚餐：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栖湖饭店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2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61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3FF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18:30-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Baskerville"/>
                        </a:rPr>
                        <a:t>乘车赴丽泽山庄酒店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（距离</a:t>
                      </a: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10KM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，车程约</a:t>
                      </a:r>
                      <a:r>
                        <a:rPr 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20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分钟）</a:t>
                      </a:r>
                      <a:endParaRPr kumimoji="0" lang="zh-CN" altLang="en-US" sz="28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  <a:sym typeface="Baskerville"/>
                      </a:endParaRP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FillTx/>
                          <a:latin typeface="微软雅黑" pitchFamily="34" charset="-122"/>
                          <a:ea typeface="微软雅黑" pitchFamily="34" charset="-122"/>
                          <a:cs typeface="+mn-cs"/>
                          <a:sym typeface="Baskerville"/>
                        </a:rPr>
                        <a:t>办理入住，适时返回房间休息。</a:t>
                      </a:r>
                      <a:endParaRPr kumimoji="0" lang="en-US" altLang="zh-CN" sz="28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uFillTx/>
                        <a:latin typeface="微软雅黑" pitchFamily="34" charset="-122"/>
                        <a:ea typeface="微软雅黑" pitchFamily="34" charset="-122"/>
                        <a:cs typeface="+mn-cs"/>
                        <a:sym typeface="Baskerville"/>
                      </a:endParaRPr>
                    </a:p>
                  </a:txBody>
                  <a:tcPr marL="9478" marR="9478" marT="9482" marB="4680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242" name="Group 149"/>
          <p:cNvGrpSpPr/>
          <p:nvPr/>
        </p:nvGrpSpPr>
        <p:grpSpPr bwMode="auto">
          <a:xfrm>
            <a:off x="17440275" y="12547600"/>
            <a:ext cx="6410325" cy="984250"/>
            <a:chOff x="0" y="0"/>
            <a:chExt cx="6410686" cy="983587"/>
          </a:xfrm>
        </p:grpSpPr>
        <p:pic>
          <p:nvPicPr>
            <p:cNvPr id="9247" name="白底彩虹字母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9248" name="单方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9244" name="矩形 13"/>
          <p:cNvSpPr>
            <a:spLocks noChangeArrowheads="1"/>
          </p:cNvSpPr>
          <p:nvPr/>
        </p:nvSpPr>
        <p:spPr bwMode="auto">
          <a:xfrm>
            <a:off x="1016000" y="711200"/>
            <a:ext cx="4289425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720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Day 1</a:t>
            </a:r>
          </a:p>
        </p:txBody>
      </p:sp>
      <p:pic>
        <p:nvPicPr>
          <p:cNvPr id="15" name="图片 30" descr="未标题-g sag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2200" y="337178"/>
            <a:ext cx="5384799" cy="2006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46" name="矩形 15"/>
          <p:cNvSpPr>
            <a:spLocks noChangeArrowheads="1"/>
          </p:cNvSpPr>
          <p:nvPr/>
        </p:nvSpPr>
        <p:spPr bwMode="auto">
          <a:xfrm>
            <a:off x="1955800" y="584200"/>
            <a:ext cx="3629025" cy="1200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Day 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5345" y="2411095"/>
            <a:ext cx="7554595" cy="4639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5345" y="7323455"/>
            <a:ext cx="7576185" cy="46355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30" descr="未标题-g sa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045" y="235585"/>
            <a:ext cx="8900160" cy="2005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85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6391" name="白底彩虹字母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6392" name="单方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6390" name="矩形 14"/>
          <p:cNvSpPr>
            <a:spLocks noChangeArrowheads="1"/>
          </p:cNvSpPr>
          <p:nvPr/>
        </p:nvSpPr>
        <p:spPr bwMode="auto">
          <a:xfrm>
            <a:off x="-711512" y="462054"/>
            <a:ext cx="10789966" cy="1188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雁栖湖娱乐项目：</a:t>
            </a:r>
            <a:endParaRPr lang="en-US" altLang="zh-CN" sz="7200" dirty="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646" y="3448140"/>
            <a:ext cx="20754604" cy="50556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30" descr="未标题-g sa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4" y="328295"/>
            <a:ext cx="10327005" cy="2005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85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6391" name="白底彩虹字母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6392" name="单方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6390" name="矩形 14"/>
          <p:cNvSpPr>
            <a:spLocks noChangeArrowheads="1"/>
          </p:cNvSpPr>
          <p:nvPr/>
        </p:nvSpPr>
        <p:spPr bwMode="auto">
          <a:xfrm>
            <a:off x="1121696" y="639506"/>
            <a:ext cx="9172677" cy="1188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D1</a:t>
            </a:r>
            <a:r>
              <a:rPr lang="zh-CN" altLang="en-US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晚餐</a:t>
            </a:r>
            <a:r>
              <a:rPr lang="en-US" altLang="zh-CN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:</a:t>
            </a:r>
            <a:r>
              <a:rPr lang="zh-CN" altLang="en-US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栖湖饭店</a:t>
            </a:r>
            <a:endParaRPr lang="en-US" altLang="zh-CN" sz="7200" dirty="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902" y="2645471"/>
            <a:ext cx="10398179" cy="63290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020" y="5129529"/>
            <a:ext cx="10358974" cy="63290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able 164"/>
          <p:cNvGraphicFramePr>
            <a:graphicFrameLocks noGrp="1"/>
          </p:cNvGraphicFramePr>
          <p:nvPr/>
        </p:nvGraphicFramePr>
        <p:xfrm>
          <a:off x="824865" y="2336800"/>
          <a:ext cx="14098588" cy="6996336"/>
        </p:xfrm>
        <a:graphic>
          <a:graphicData uri="http://schemas.openxmlformats.org/drawingml/2006/table">
            <a:tbl>
              <a:tblPr/>
              <a:tblGrid>
                <a:gridCol w="158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4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20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5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</a:rPr>
                        <a:t>红螺</a:t>
                      </a:r>
                      <a:r>
                        <a:rPr kumimoji="0" lang="zh-CN" alt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</a:rPr>
                        <a:t>寺</a:t>
                      </a:r>
                      <a:r>
                        <a:rPr kumimoji="0" lang="en-US" altLang="zh-CN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</a:rPr>
                        <a:t>-</a:t>
                      </a:r>
                      <a:r>
                        <a:rPr kumimoji="0" lang="zh-CN" altLang="en-US" sz="5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华文行楷" pitchFamily="2" charset="-122"/>
                          <a:ea typeface="华文行楷" pitchFamily="2" charset="-122"/>
                        </a:rPr>
                        <a:t>联想</a:t>
                      </a:r>
                    </a:p>
                  </a:txBody>
                  <a:tcPr marL="50800" marR="50800" marT="50801" marB="50801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9B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30">
                <a:tc rowSpan="4">
                  <a:txBody>
                    <a:bodyPr/>
                    <a:lstStyle/>
                    <a:p>
                      <a:pPr marL="0" marR="0" lvl="0" indent="0" algn="ctr" defTabSz="8255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7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月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14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日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
</a:t>
                      </a: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周</a:t>
                      </a:r>
                      <a:r>
                        <a:rPr kumimoji="0" 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sym typeface="华文细黑" pitchFamily="2" charset="-122"/>
                        </a:rPr>
                        <a:t>六</a:t>
                      </a:r>
                    </a:p>
                  </a:txBody>
                  <a:tcPr marL="50800" marR="50800" marT="50801" marB="50801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79AFF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08:00-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09:00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78" marB="4679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morning call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，早餐，带齐行李上车</a:t>
                      </a:r>
                      <a:endParaRPr kumimoji="0" 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78" marB="46796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0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0800" marR="50800" marT="50801" marB="50801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09:00-12:00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0" marB="46803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赴</a:t>
                      </a: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红螺寺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景区（</a:t>
                      </a: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200M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，步行约</a:t>
                      </a:r>
                      <a:r>
                        <a:rPr lang="en-US" altLang="zh-CN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3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分钟）</a:t>
                      </a:r>
                      <a:endParaRPr lang="zh-CN" altLang="en-US" sz="280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sym typeface="Baskerville"/>
                      </a:endParaRP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游览【红螺寺】</a:t>
                      </a: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红螺寺坐北朝南，依山势而建，布局严谨，气势雄伟。它背倚红螺山，南照红螺湖，山环水绕，林木丰茂，古树参天。红螺寺处于红螺山山前的千亩苍翠的古松林之中，形成一幅“碧波藏古刹”的优美的画卷。</a:t>
                      </a:r>
                      <a:endParaRPr lang="zh-CN" altLang="en-US" sz="2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0" marB="46803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12:00-13:30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0" marB="46803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2509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午餐：丽泽山庄</a:t>
                      </a:r>
                    </a:p>
                  </a:txBody>
                  <a:tcPr marL="9478" marR="9478" marT="9480" marB="46803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alpha val="2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21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50800" marR="50800" marT="50801" marB="50801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79AFF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13:30-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0" marB="46803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乘车返回联想</a:t>
                      </a: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（距离</a:t>
                      </a:r>
                      <a:r>
                        <a:rPr lang="en-US" altLang="zh-CN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71KM</a:t>
                      </a: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，车程约</a:t>
                      </a: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1.5</a:t>
                      </a: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+mn-ea"/>
                        </a:rPr>
                        <a:t>小时）</a:t>
                      </a: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抵</a:t>
                      </a:r>
                      <a:r>
                        <a:rPr lang="zh-CN" altLang="en-US" sz="2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达</a:t>
                      </a:r>
                      <a:r>
                        <a:rPr lang="zh-C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sym typeface="Baskerville"/>
                        </a:rPr>
                        <a:t>后，结束愉快的行程；</a:t>
                      </a:r>
                    </a:p>
                    <a:p>
                      <a:pPr marL="717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2800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sym typeface="Iowan Old Style Italic" pitchFamily="2" charset="0"/>
                        </a:rPr>
                        <a:t>回程时若有顺路，请提前通知</a:t>
                      </a:r>
                      <a:r>
                        <a:rPr lang="zh-CN" altLang="en-US" sz="2800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sym typeface="Iowan Old Style Italic" pitchFamily="2" charset="0"/>
                        </a:rPr>
                        <a:t>导游</a:t>
                      </a:r>
                      <a:r>
                        <a:rPr lang="en-US" altLang="en-US" sz="2800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sym typeface="Iowan Old Style Italic" pitchFamily="2" charset="0"/>
                        </a:rPr>
                        <a:t>，提前准备下车</a:t>
                      </a:r>
                      <a:r>
                        <a:rPr lang="zh-CN" altLang="en-US" sz="2800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sym typeface="Iowan Old Style Italic" pitchFamily="2" charset="0"/>
                        </a:rPr>
                        <a:t>；</a:t>
                      </a:r>
                      <a:endParaRPr lang="zh-CN" altLang="en-US" sz="2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478" marR="9478" marT="9480" marB="46803" anchor="ctr" horzOverflow="overflow">
                    <a:lnL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18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167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1301" name="白底彩虹字母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1302" name="单方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1298" name="矩形 13"/>
          <p:cNvSpPr>
            <a:spLocks noChangeArrowheads="1"/>
          </p:cNvSpPr>
          <p:nvPr/>
        </p:nvSpPr>
        <p:spPr bwMode="auto">
          <a:xfrm>
            <a:off x="1092200" y="539750"/>
            <a:ext cx="3629025" cy="1201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720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Day 3</a:t>
            </a:r>
          </a:p>
        </p:txBody>
      </p:sp>
      <p:pic>
        <p:nvPicPr>
          <p:cNvPr id="15" name="图片 30" descr="未标题-g sag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3061" y="330835"/>
            <a:ext cx="5192334" cy="2005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300" name="矩形 15"/>
          <p:cNvSpPr>
            <a:spLocks noChangeArrowheads="1"/>
          </p:cNvSpPr>
          <p:nvPr/>
        </p:nvSpPr>
        <p:spPr bwMode="auto">
          <a:xfrm>
            <a:off x="1358265" y="553085"/>
            <a:ext cx="3131820" cy="1188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Day 2</a:t>
            </a:r>
            <a:endParaRPr lang="zh-CN" altLang="en-US" sz="7200" dirty="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20" y="2336800"/>
            <a:ext cx="7830185" cy="482663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30" descr="未标题-g sa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" y="328295"/>
            <a:ext cx="10241342" cy="2005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85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6391" name="白底彩虹字母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6392" name="单方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6390" name="矩形 14"/>
          <p:cNvSpPr>
            <a:spLocks noChangeArrowheads="1"/>
          </p:cNvSpPr>
          <p:nvPr/>
        </p:nvSpPr>
        <p:spPr bwMode="auto">
          <a:xfrm>
            <a:off x="1092200" y="639506"/>
            <a:ext cx="8995696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D2</a:t>
            </a:r>
            <a:r>
              <a:rPr lang="zh-CN" altLang="en-US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午餐</a:t>
            </a:r>
            <a:r>
              <a:rPr lang="en-US" altLang="zh-CN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:</a:t>
            </a:r>
            <a:r>
              <a:rPr lang="zh-CN" altLang="en-US" sz="72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丽泽山庄</a:t>
            </a:r>
            <a:endParaRPr lang="en-US" altLang="zh-CN" sz="7200" dirty="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9685" y="2334260"/>
            <a:ext cx="12192000" cy="1078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凉菜：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自制咸鸭蛋、炸花椒芽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大拌菜、家乡肠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拌玉女菜、拌木力芽</a:t>
            </a:r>
          </a:p>
          <a:p>
            <a:pPr algn="ctr">
              <a:lnSpc>
                <a:spcPct val="150000"/>
              </a:lnSpc>
            </a:pP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热菜：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小鸡炖蘑菇、</a:t>
            </a:r>
            <a:r>
              <a:rPr lang="zh-CN" sz="3600" dirty="0" smtClean="0">
                <a:latin typeface="微软雅黑" pitchFamily="34" charset="-122"/>
                <a:ea typeface="微软雅黑" pitchFamily="34" charset="-122"/>
              </a:rPr>
              <a:t>香椿摊鸡蛋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农家炒豆腐、清炒时令菜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板栗红烧肉、肉炒野山菌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清炒莴笋、烤虹鳟</a:t>
            </a:r>
          </a:p>
          <a:p>
            <a:pPr algn="ctr">
              <a:lnSpc>
                <a:spcPct val="150000"/>
              </a:lnSpc>
            </a:pP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主食：</a:t>
            </a: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菜团子、疙瘩汤、米饭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9" name="Picture 5" descr="http://qcloud.dpfile.com/pc/1vT4FPp5xX1WdH0_zGc1D_4Xul6Yr_V6IkYFcjVceJTA2133JmxyoJVxRUYtLPhXTYGVDmosZWTLal1WbWRW3A.jpg"/>
          <p:cNvPicPr>
            <a:picLocks noChangeAspect="1" noChangeArrowheads="1"/>
          </p:cNvPicPr>
          <p:nvPr/>
        </p:nvPicPr>
        <p:blipFill>
          <a:blip r:embed="rId5">
            <a:lum bright="10000" contrast="20000"/>
          </a:blip>
          <a:srcRect t="17089" b="32685"/>
          <a:stretch>
            <a:fillRect/>
          </a:stretch>
        </p:blipFill>
        <p:spPr bwMode="auto">
          <a:xfrm>
            <a:off x="13714734" y="943072"/>
            <a:ext cx="8437344" cy="5478375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7750" y="6709410"/>
            <a:ext cx="8404225" cy="54940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30" descr="未标题-g sa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" y="328295"/>
            <a:ext cx="10099675" cy="2005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1092199" y="9745571"/>
            <a:ext cx="22104685" cy="288880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Hannotate SC Regular" pitchFamily="1" charset="-122"/>
              </a:rPr>
              <a:t>【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丽泽山庄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Hannotate SC Regular" pitchFamily="1" charset="-122"/>
              </a:rPr>
              <a:t>】</a:t>
            </a:r>
          </a:p>
          <a:p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北京红螺寺丽泽山庄位于怀柔镇芦庄村，环境优雅，设施齐全。这里交通便捷，山清水秀，是人们返璞归真，尽享山野田园生活的理想之所。周边景区有红螺寺、雁栖湖、红螺湖鸟岛、生存岛等人文和自然景观，位置优越。在这里有布局、风格各异，别致典雅的装饰使您感受家的温馨。在晨曦的朝霞中，畅游慕田峪，在古老的长城之巅领略山的雄姿，水的秀美。</a:t>
            </a:r>
          </a:p>
          <a:p>
            <a:r>
              <a:rPr kumimoji="0" lang="zh-CN" altLang="en-US" sz="2800" dirty="0" smtClean="0">
                <a:solidFill>
                  <a:schemeClr val="tx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Hannotate SC Regular" pitchFamily="1" charset="-122"/>
              </a:rPr>
              <a:t>地址：北京 怀柔区 红螺寺景区卢庄村3号 ，近红螺寺。 </a:t>
            </a:r>
          </a:p>
        </p:txBody>
      </p:sp>
      <p:grpSp>
        <p:nvGrpSpPr>
          <p:cNvPr id="2" name="Group 185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6391" name="白底彩虹字母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6392" name="单方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6390" name="矩形 14"/>
          <p:cNvSpPr>
            <a:spLocks noChangeArrowheads="1"/>
          </p:cNvSpPr>
          <p:nvPr/>
        </p:nvSpPr>
        <p:spPr bwMode="auto">
          <a:xfrm>
            <a:off x="1109980" y="613410"/>
            <a:ext cx="7524115" cy="1097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酒店</a:t>
            </a:r>
            <a:r>
              <a:rPr lang="zh-CN" altLang="en-US" sz="66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介绍</a:t>
            </a:r>
            <a:r>
              <a:rPr lang="en-US" altLang="zh-CN" sz="66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:</a:t>
            </a:r>
            <a:r>
              <a:rPr lang="zh-CN" altLang="en-US" sz="66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+mn-ea"/>
              </a:rPr>
              <a:t>丽泽山庄</a:t>
            </a:r>
            <a:r>
              <a:rPr lang="zh-CN" altLang="en-US" sz="6600" dirty="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  </a:t>
            </a:r>
            <a:endParaRPr lang="en-US" altLang="zh-CN" sz="6600" dirty="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618740"/>
            <a:ext cx="9876790" cy="684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2945" y="2652395"/>
            <a:ext cx="9831705" cy="68084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30" descr="未标题-g sa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311778"/>
            <a:ext cx="5867399" cy="2006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389" name="Group 185"/>
          <p:cNvGrpSpPr/>
          <p:nvPr/>
        </p:nvGrpSpPr>
        <p:grpSpPr bwMode="auto">
          <a:xfrm>
            <a:off x="17048163" y="12547600"/>
            <a:ext cx="6410325" cy="984250"/>
            <a:chOff x="0" y="0"/>
            <a:chExt cx="6410686" cy="983587"/>
          </a:xfrm>
        </p:grpSpPr>
        <p:pic>
          <p:nvPicPr>
            <p:cNvPr id="16391" name="白底彩虹字母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5836" y="86716"/>
              <a:ext cx="5114851" cy="810155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  <p:pic>
          <p:nvPicPr>
            <p:cNvPr id="16392" name="单方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979540" cy="983588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</p:pic>
      </p:grpSp>
      <p:sp>
        <p:nvSpPr>
          <p:cNvPr id="16390" name="矩形 14"/>
          <p:cNvSpPr>
            <a:spLocks noChangeArrowheads="1"/>
          </p:cNvSpPr>
          <p:nvPr/>
        </p:nvSpPr>
        <p:spPr bwMode="auto">
          <a:xfrm>
            <a:off x="1092200" y="539750"/>
            <a:ext cx="4368800" cy="1201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720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车辆介绍</a:t>
            </a:r>
            <a:endParaRPr lang="en-US" altLang="zh-CN" sz="7200">
              <a:solidFill>
                <a:srgbClr val="FFFFFF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2200" y="3294683"/>
            <a:ext cx="11612880" cy="4038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600" spc="39" dirty="0">
                <a:latin typeface="黑体" pitchFamily="49" charset="-122"/>
                <a:ea typeface="黑体" pitchFamily="49" charset="-122"/>
                <a:cs typeface="Iowan Old Style Italic"/>
                <a:sym typeface="Hannotate SC Regular" pitchFamily="1" charset="-122"/>
              </a:rPr>
              <a:t>【49</a:t>
            </a:r>
            <a:r>
              <a:rPr lang="en-US" altLang="en-US" sz="3600" spc="39" dirty="0">
                <a:latin typeface="黑体" pitchFamily="49" charset="-122"/>
                <a:ea typeface="黑体" pitchFamily="49" charset="-122"/>
                <a:cs typeface="Iowan Old Style Italic"/>
                <a:sym typeface="Hannotate SC Regular" pitchFamily="1" charset="-122"/>
              </a:rPr>
              <a:t>座</a:t>
            </a:r>
            <a:r>
              <a:rPr lang="zh-CN" altLang="en-US" sz="3600" spc="39" dirty="0">
                <a:latin typeface="黑体" pitchFamily="49" charset="-122"/>
                <a:ea typeface="黑体" pitchFamily="49" charset="-122"/>
                <a:cs typeface="Iowan Old Style Italic"/>
                <a:sym typeface="Hannotate SC Regular" pitchFamily="1" charset="-122"/>
              </a:rPr>
              <a:t>大巴两辆</a:t>
            </a:r>
            <a:r>
              <a:rPr lang="en-US" altLang="zh-CN" sz="3600" spc="39" dirty="0">
                <a:latin typeface="黑体" pitchFamily="49" charset="-122"/>
                <a:ea typeface="黑体" pitchFamily="49" charset="-122"/>
                <a:cs typeface="Iowan Old Style Italic"/>
                <a:sym typeface="Hannotate SC Regular" pitchFamily="1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en-US" altLang="zh-CN" sz="3600" spc="39" dirty="0">
              <a:latin typeface="黑体" pitchFamily="49" charset="-122"/>
              <a:ea typeface="黑体" pitchFamily="49" charset="-122"/>
              <a:cs typeface="Iowan Old Style Italic"/>
              <a:sym typeface="Hannotate SC Regular" pitchFamily="1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en-US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1.车后有行李箱，请将大件行李放在行李箱内。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en-US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2.车上备有瓶装水，每人每天两瓶。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en-US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3.</a:t>
            </a:r>
            <a:r>
              <a:rPr lang="zh-CN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车程</a:t>
            </a:r>
            <a:r>
              <a:rPr lang="en-US" altLang="en-US" sz="3600" dirty="0" err="1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距离较长，如果晕车，请提前半小时服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贴</a:t>
            </a:r>
            <a:r>
              <a:rPr lang="en-US" altLang="en-US" sz="3600" dirty="0" err="1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晕车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贴</a:t>
            </a:r>
            <a:r>
              <a:rPr lang="en-US" altLang="en-US" sz="3600" dirty="0">
                <a:latin typeface="黑体" pitchFamily="49" charset="-122"/>
                <a:ea typeface="黑体" pitchFamily="49" charset="-122"/>
                <a:sym typeface="Hannotate SC Regular" pitchFamily="1" charset="-122"/>
              </a:rPr>
              <a:t>。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en-US" altLang="zh-CN" sz="3600" spc="39" dirty="0">
              <a:latin typeface="黑体" pitchFamily="49" charset="-122"/>
              <a:ea typeface="黑体" pitchFamily="49" charset="-122"/>
              <a:cs typeface="Iowan Old Style Italic"/>
              <a:sym typeface="Hannotate SC Regular" pitchFamily="1" charset="-122"/>
            </a:endParaRPr>
          </a:p>
        </p:txBody>
      </p:sp>
      <p:pic>
        <p:nvPicPr>
          <p:cNvPr id="19463" name="图片 1" descr="新月大龙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8490" y="2667000"/>
            <a:ext cx="9468485" cy="5592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812</Words>
  <Application>Microsoft Office PowerPoint</Application>
  <PresentationFormat>自定义</PresentationFormat>
  <Paragraphs>143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Baskerville</vt:lpstr>
      <vt:lpstr>Calibri</vt:lpstr>
      <vt:lpstr>Hannotate SC Regular</vt:lpstr>
      <vt:lpstr>Heiti SC Light</vt:lpstr>
      <vt:lpstr>Helvetica Neue</vt:lpstr>
      <vt:lpstr>Iowan Old Style Italic</vt:lpstr>
      <vt:lpstr>Iowan Old Style Roman</vt:lpstr>
      <vt:lpstr>Yuanti SC Bold</vt:lpstr>
      <vt:lpstr>Zapf Dingbats</vt:lpstr>
      <vt:lpstr>黑体</vt:lpstr>
      <vt:lpstr>华文行楷</vt:lpstr>
      <vt:lpstr>华文琥珀</vt:lpstr>
      <vt:lpstr>华文细黑</vt:lpstr>
      <vt:lpstr>宋体</vt:lpstr>
      <vt:lpstr>微软雅黑</vt:lpstr>
      <vt:lpstr>Comic Sans MS</vt:lpstr>
      <vt:lpstr>New_Template9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Xiaowan XW18 Li</cp:lastModifiedBy>
  <cp:revision>473</cp:revision>
  <dcterms:created xsi:type="dcterms:W3CDTF">2018-03-30T06:20:00Z</dcterms:created>
  <dcterms:modified xsi:type="dcterms:W3CDTF">2018-07-25T09:29:09Z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